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91" r:id="rId5"/>
    <p:sldId id="258" r:id="rId6"/>
    <p:sldId id="259" r:id="rId7"/>
    <p:sldId id="261" r:id="rId8"/>
    <p:sldId id="262" r:id="rId9"/>
    <p:sldId id="287" r:id="rId10"/>
    <p:sldId id="288" r:id="rId11"/>
    <p:sldId id="264" r:id="rId12"/>
    <p:sldId id="274" r:id="rId13"/>
    <p:sldId id="265" r:id="rId14"/>
    <p:sldId id="297" r:id="rId15"/>
    <p:sldId id="266" r:id="rId16"/>
    <p:sldId id="292" r:id="rId17"/>
    <p:sldId id="293" r:id="rId18"/>
    <p:sldId id="267" r:id="rId19"/>
    <p:sldId id="295" r:id="rId20"/>
    <p:sldId id="276" r:id="rId21"/>
    <p:sldId id="294" r:id="rId22"/>
    <p:sldId id="277" r:id="rId23"/>
    <p:sldId id="268" r:id="rId24"/>
    <p:sldId id="289" r:id="rId25"/>
    <p:sldId id="278" r:id="rId26"/>
    <p:sldId id="269" r:id="rId27"/>
    <p:sldId id="279" r:id="rId28"/>
    <p:sldId id="270" r:id="rId29"/>
    <p:sldId id="280" r:id="rId30"/>
    <p:sldId id="281" r:id="rId31"/>
    <p:sldId id="271" r:id="rId32"/>
    <p:sldId id="296" r:id="rId33"/>
    <p:sldId id="282" r:id="rId34"/>
    <p:sldId id="272" r:id="rId35"/>
    <p:sldId id="283" r:id="rId36"/>
    <p:sldId id="284" r:id="rId37"/>
    <p:sldId id="273" r:id="rId38"/>
    <p:sldId id="290" r:id="rId39"/>
    <p:sldId id="285" r:id="rId40"/>
    <p:sldId id="286" r:id="rId4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DC7031-6A94-4706-B5A5-6433C407B721}" type="datetimeFigureOut">
              <a:rPr lang="sr-Latn-CS" smtClean="0"/>
              <a:pPr/>
              <a:t>4.2.2026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045416-FB5B-4C53-8D08-ABB646DE6DE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829761"/>
          </a:xfrm>
        </p:spPr>
        <p:txBody>
          <a:bodyPr>
            <a:noAutofit/>
          </a:bodyPr>
          <a:lstStyle/>
          <a:p>
            <a:r>
              <a:rPr lang="hr-HR" sz="4000" dirty="0" smtClean="0"/>
              <a:t>IZVJEŠĆE   PREDSJEDNICE i  TAJNICE  O RADU  HDUL-a  u 2025. godini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Dr sc Ivka  Zoričić  Letoja     </a:t>
            </a:r>
          </a:p>
          <a:p>
            <a:r>
              <a:rPr lang="hr-HR" b="1" dirty="0" smtClean="0"/>
              <a:t>Dr Đurđica Vulinec Živković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Prof dr sc B. Marinović:</a:t>
            </a:r>
          </a:p>
          <a:p>
            <a:r>
              <a:rPr lang="hr-HR" b="1" dirty="0" smtClean="0"/>
              <a:t>AUTOIMUNE  BOLESTI  KOŽE</a:t>
            </a:r>
          </a:p>
          <a:p>
            <a:r>
              <a:rPr lang="hr-HR" dirty="0" smtClean="0"/>
              <a:t>Prof dr sc M. Bergovec:</a:t>
            </a:r>
          </a:p>
          <a:p>
            <a:r>
              <a:rPr lang="hr-HR" b="1" dirty="0" smtClean="0"/>
              <a:t>MOGUĆNOSTI, PREDNOSTI  I  OPASNOSTI  UMJETNE  INTELIGENCIJE  U KARDIOVASKULARNOJ  MEDICINI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/>
              <a:t>VELIKA  GORICA </a:t>
            </a:r>
            <a:endParaRPr lang="hr-HR" b="0" dirty="0"/>
          </a:p>
        </p:txBody>
      </p:sp>
      <p:pic>
        <p:nvPicPr>
          <p:cNvPr id="8" name="Content Placeholder 7" descr="Muzej Turopol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14488"/>
            <a:ext cx="4500594" cy="3857652"/>
          </a:xfrm>
        </p:spPr>
      </p:pic>
      <p:sp>
        <p:nvSpPr>
          <p:cNvPr id="4" name="TextBox 3"/>
          <p:cNvSpPr txBox="1"/>
          <p:nvPr/>
        </p:nvSpPr>
        <p:spPr>
          <a:xfrm>
            <a:off x="3714744" y="578645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Muzej Turopolja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r, izumrlo gove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00240"/>
            <a:ext cx="4857784" cy="32861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2786050" y="5786454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Izumrlo  govedo </a:t>
            </a:r>
            <a:r>
              <a:rPr lang="hr-HR" dirty="0" smtClean="0"/>
              <a:t>TUR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50318_115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DUGA RESA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50318_111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794373"/>
            <a:ext cx="8229600" cy="38994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408-WA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ZAPREŠIĆ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408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408-WA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428604"/>
            <a:ext cx="5214974" cy="57864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bb3e39fc83887df4273910d7e3b75c1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LJUBLJANA  - hrvatsko-slovenski susret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0. susret 2023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5643602" cy="34290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6 stručnih predavanja u organizaciji HDUL-a</a:t>
            </a:r>
          </a:p>
          <a:p>
            <a:r>
              <a:rPr lang="hr-HR" dirty="0" smtClean="0"/>
              <a:t>Doc dr sc D. Ozretić :</a:t>
            </a:r>
          </a:p>
          <a:p>
            <a:r>
              <a:rPr lang="hr-HR" b="1" dirty="0" smtClean="0"/>
              <a:t>MEHANIČKA  TROMBEKTOMIJA – REVOLUCIJA U  LIJEČENJU  MOŽDANOG  UDARA</a:t>
            </a:r>
          </a:p>
          <a:p>
            <a:r>
              <a:rPr lang="hr-HR" dirty="0" smtClean="0"/>
              <a:t>Dr sc D. Miljković:</a:t>
            </a:r>
          </a:p>
          <a:p>
            <a:r>
              <a:rPr lang="hr-HR" b="1" dirty="0" smtClean="0"/>
              <a:t>ULOGA  HUMORA  I SMIJEHA  U SVAKODNEVNOM  PREŽIVLJAVANJU</a:t>
            </a:r>
          </a:p>
          <a:p>
            <a:r>
              <a:rPr lang="hr-HR" dirty="0" smtClean="0"/>
              <a:t>Dr sc I. Guettler:</a:t>
            </a:r>
          </a:p>
          <a:p>
            <a:r>
              <a:rPr lang="hr-HR" b="1" dirty="0" smtClean="0"/>
              <a:t>RAZUMIJEVANJE  KLIMATSKIH  PROMJENA. </a:t>
            </a:r>
            <a:r>
              <a:rPr lang="hr-HR" b="1" smtClean="0"/>
              <a:t>KLJUČNI  IZAZOVI  I  PRILIKE</a:t>
            </a:r>
            <a:endParaRPr lang="hr-HR" b="1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Stručni  rad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50527_135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794373"/>
            <a:ext cx="8229600" cy="38994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527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71546"/>
            <a:ext cx="4071966" cy="52149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527-WA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50610_113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SAMOBOR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obor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3116"/>
            <a:ext cx="5357850" cy="32147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611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90" y="2406809"/>
            <a:ext cx="4732020" cy="26746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ZOO – vrt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o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71678"/>
            <a:ext cx="5214974" cy="33575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826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7968" y="1481138"/>
            <a:ext cx="254806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VARAŽDIN - ŠPANCIRFEST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826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Prof dr sc N. Bašić Jukić:</a:t>
            </a:r>
          </a:p>
          <a:p>
            <a:r>
              <a:rPr lang="hr-HR" b="1" dirty="0" smtClean="0"/>
              <a:t>TRANSPLANTACIJA BUBREGA</a:t>
            </a:r>
          </a:p>
          <a:p>
            <a:r>
              <a:rPr lang="hr-HR" dirty="0" smtClean="0"/>
              <a:t>Doc dr sc Prim D. Perović:</a:t>
            </a:r>
          </a:p>
          <a:p>
            <a:r>
              <a:rPr lang="hr-HR" b="1" dirty="0" smtClean="0"/>
              <a:t>OSTEOPOROTSKI PRIJELOMI KRALJEŽNICE</a:t>
            </a:r>
          </a:p>
          <a:p>
            <a:r>
              <a:rPr lang="hr-HR" dirty="0" smtClean="0"/>
              <a:t>Prof dr sc Prim I. Pavić:</a:t>
            </a:r>
          </a:p>
          <a:p>
            <a:r>
              <a:rPr lang="hr-HR" b="1" dirty="0" smtClean="0"/>
              <a:t>PONAVLJAJUĆI PLUĆNI INFILTRATI U DJECE</a:t>
            </a:r>
          </a:p>
          <a:p>
            <a:endParaRPr lang="hr-HR" b="1" dirty="0" smtClean="0"/>
          </a:p>
          <a:p>
            <a:r>
              <a:rPr lang="hr-HR" dirty="0" smtClean="0"/>
              <a:t>Praćenje predavanja, simpozija, konferecija u HLZ-u, praćenje novosti u medicini i znanosti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826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178" y="1481138"/>
            <a:ext cx="214364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andertal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4643470" cy="34290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KRAPINA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ap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0917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u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85860"/>
            <a:ext cx="3714776" cy="45005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KUTINA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51014_123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794373"/>
            <a:ext cx="8229600" cy="38994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51014_113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794373"/>
            <a:ext cx="8229600" cy="38994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51111-WA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SLJEME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dved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64" y="1481138"/>
            <a:ext cx="686087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591010"/>
          </a:xfrm>
        </p:spPr>
        <p:txBody>
          <a:bodyPr/>
          <a:lstStyle/>
          <a:p>
            <a:endParaRPr lang="hr-HR" sz="2800" b="1" dirty="0" smtClean="0"/>
          </a:p>
          <a:p>
            <a:endParaRPr lang="hr-HR" sz="2800" b="1" dirty="0" smtClean="0"/>
          </a:p>
          <a:p>
            <a:r>
              <a:rPr lang="hr-HR" sz="2800" b="1" dirty="0" smtClean="0"/>
              <a:t>PRIDRUŽITE </a:t>
            </a:r>
            <a:r>
              <a:rPr lang="hr-HR" sz="2800" b="1" dirty="0" smtClean="0"/>
              <a:t>NAM SE NA IDUĆIM  IZLETIMA!</a:t>
            </a:r>
          </a:p>
          <a:p>
            <a:endParaRPr lang="hr-HR" dirty="0" smtClean="0"/>
          </a:p>
          <a:p>
            <a:r>
              <a:rPr lang="hr-HR" sz="2800" b="1" dirty="0" smtClean="0"/>
              <a:t>GODINE  NE BROJIM  - VOLJET ĆU VAS </a:t>
            </a:r>
          </a:p>
          <a:p>
            <a:r>
              <a:rPr lang="hr-HR" sz="2800" b="1" dirty="0" smtClean="0"/>
              <a:t>                  DOK POSTOJIM !</a:t>
            </a:r>
            <a:endParaRPr lang="hr-HR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 smtClean="0"/>
              <a:t>11 izložbi</a:t>
            </a:r>
          </a:p>
          <a:p>
            <a:r>
              <a:rPr lang="hr-HR" b="1" dirty="0" smtClean="0"/>
              <a:t>3  koncerta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 događanja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e-693155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3367" y="1481138"/>
            <a:ext cx="477726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6 sjednica Upravnog odbora HDUL-a</a:t>
            </a:r>
          </a:p>
          <a:p>
            <a:r>
              <a:rPr lang="hr-HR" dirty="0" smtClean="0"/>
              <a:t>Dogovaranje stručnog rada</a:t>
            </a:r>
          </a:p>
          <a:p>
            <a:pPr>
              <a:buNone/>
            </a:pPr>
            <a:r>
              <a:rPr lang="hr-HR" dirty="0" smtClean="0"/>
              <a:t>  </a:t>
            </a:r>
            <a:r>
              <a:rPr lang="hr-HR" dirty="0" smtClean="0"/>
              <a:t>kulturnih događanja</a:t>
            </a:r>
          </a:p>
          <a:p>
            <a:r>
              <a:rPr lang="hr-HR" dirty="0" smtClean="0"/>
              <a:t>izleta </a:t>
            </a:r>
            <a:r>
              <a:rPr lang="hr-HR" dirty="0" smtClean="0"/>
              <a:t>i drugih</a:t>
            </a:r>
          </a:p>
          <a:p>
            <a:r>
              <a:rPr lang="hr-HR" dirty="0" smtClean="0"/>
              <a:t>s</a:t>
            </a:r>
            <a:r>
              <a:rPr lang="hr-HR" dirty="0" smtClean="0"/>
              <a:t>lobodnih </a:t>
            </a:r>
            <a:r>
              <a:rPr lang="hr-HR" dirty="0" smtClean="0"/>
              <a:t>aktivnosti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hr-HR" dirty="0" smtClean="0"/>
              <a:t>Sjednice  Upravnog odbora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Druženje – kava u Žoz-u ili Tkalči</a:t>
            </a:r>
          </a:p>
          <a:p>
            <a:r>
              <a:rPr lang="hr-HR" dirty="0" smtClean="0"/>
              <a:t>Izleti: 5 izleta vlakom: Duga Resa, Zaprešić, Varaždin, Krapina i Kutina</a:t>
            </a:r>
          </a:p>
          <a:p>
            <a:r>
              <a:rPr lang="hr-HR" dirty="0" smtClean="0"/>
              <a:t>autobusom: Velika </a:t>
            </a:r>
            <a:r>
              <a:rPr lang="hr-HR" dirty="0" smtClean="0"/>
              <a:t>Gorica, Samobor</a:t>
            </a:r>
            <a:endParaRPr lang="hr-HR" dirty="0" smtClean="0"/>
          </a:p>
          <a:p>
            <a:r>
              <a:rPr lang="hr-HR" dirty="0" smtClean="0"/>
              <a:t>Susret s kolegama iz Slovenije u Ljubljani</a:t>
            </a:r>
          </a:p>
          <a:p>
            <a:r>
              <a:rPr lang="hr-HR" dirty="0" smtClean="0"/>
              <a:t>1 izlet žičarom – Sljeme</a:t>
            </a:r>
          </a:p>
          <a:p>
            <a:r>
              <a:rPr lang="hr-HR" dirty="0" smtClean="0"/>
              <a:t>Posjet ZOO - vrtu </a:t>
            </a:r>
          </a:p>
          <a:p>
            <a:r>
              <a:rPr lang="hr-HR" dirty="0" smtClean="0"/>
              <a:t>Kultura i umjetnost</a:t>
            </a:r>
          </a:p>
          <a:p>
            <a:r>
              <a:rPr lang="hr-HR" dirty="0" smtClean="0"/>
              <a:t>Tjedan restorana, dvaput godišnje</a:t>
            </a:r>
          </a:p>
          <a:p>
            <a:r>
              <a:rPr lang="hr-HR" dirty="0" smtClean="0"/>
              <a:t>Božični ručak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Slobodne aktivnosti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150 članova (140 uplata)</a:t>
            </a:r>
          </a:p>
          <a:p>
            <a:r>
              <a:rPr lang="hr-HR" dirty="0" smtClean="0"/>
              <a:t>12 novih članova 2025.g </a:t>
            </a:r>
          </a:p>
          <a:p>
            <a:r>
              <a:rPr lang="hr-HR" dirty="0" smtClean="0"/>
              <a:t>5 preminulih članova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Kretanje  </a:t>
            </a:r>
            <a:r>
              <a:rPr lang="hr-HR" smtClean="0"/>
              <a:t>članstva  HDUL-a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Stručni rad – 6 predavanja</a:t>
            </a:r>
          </a:p>
          <a:p>
            <a:r>
              <a:rPr lang="hr-HR" dirty="0" smtClean="0"/>
              <a:t>Sjednice UO – 6 sjednica</a:t>
            </a:r>
          </a:p>
          <a:p>
            <a:r>
              <a:rPr lang="hr-HR" dirty="0" smtClean="0"/>
              <a:t>Kulturna događanja</a:t>
            </a:r>
          </a:p>
          <a:p>
            <a:r>
              <a:rPr lang="hr-HR" dirty="0" smtClean="0"/>
              <a:t>Izleti vlakom</a:t>
            </a:r>
          </a:p>
          <a:p>
            <a:r>
              <a:rPr lang="hr-HR" dirty="0" smtClean="0"/>
              <a:t>Druženje uz kavu</a:t>
            </a:r>
          </a:p>
          <a:p>
            <a:r>
              <a:rPr lang="hr-HR" dirty="0" smtClean="0"/>
              <a:t>Susret sa Slovencima u Hrvatskoj, svibanj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Planovi za  2026. godinu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Doc dr sc Prim D Lovrić:</a:t>
            </a:r>
          </a:p>
          <a:p>
            <a:r>
              <a:rPr lang="hr-HR" b="1" dirty="0" smtClean="0"/>
              <a:t>KRONIČNO  SRČANO  ZATAJENJE  I  KAKO  GA LIJEČITI</a:t>
            </a:r>
          </a:p>
          <a:p>
            <a:r>
              <a:rPr lang="hr-HR" dirty="0" smtClean="0"/>
              <a:t>Prim mr sc N. Miculinić:</a:t>
            </a:r>
          </a:p>
          <a:p>
            <a:r>
              <a:rPr lang="hr-HR" b="1" dirty="0" smtClean="0"/>
              <a:t>NOVOSTI  U   LIJEČENJU  ASTME</a:t>
            </a:r>
          </a:p>
          <a:p>
            <a:r>
              <a:rPr lang="hr-HR" dirty="0" smtClean="0"/>
              <a:t>Prof dr sc D. Dodig:</a:t>
            </a:r>
          </a:p>
          <a:p>
            <a:r>
              <a:rPr lang="hr-HR" b="1" dirty="0" smtClean="0"/>
              <a:t>MOGUĆE  NUSPOJAVE  I  KOMPLIKACIJE TETOVIRANJA</a:t>
            </a:r>
          </a:p>
          <a:p>
            <a:r>
              <a:rPr lang="hr-HR" dirty="0" smtClean="0"/>
              <a:t>Prof dr sc I. Borić:</a:t>
            </a:r>
          </a:p>
          <a:p>
            <a:r>
              <a:rPr lang="hr-HR" b="1" dirty="0" smtClean="0"/>
              <a:t>NOVOSTI  U  RADIOLOŠKOJ  DIJAGNOSTICI </a:t>
            </a:r>
          </a:p>
          <a:p>
            <a:r>
              <a:rPr lang="hr-HR" b="1" dirty="0" smtClean="0"/>
              <a:t>OSTEOARTRITISA</a:t>
            </a:r>
            <a:endParaRPr lang="hr-H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364</Words>
  <Application>Microsoft Office PowerPoint</Application>
  <PresentationFormat>On-screen Show (4:3)</PresentationFormat>
  <Paragraphs>81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IZVJEŠĆE   PREDSJEDNICE i  TAJNICE  O RADU  HDUL-a  u 2025. godini</vt:lpstr>
      <vt:lpstr>Stručni  rad</vt:lpstr>
      <vt:lpstr>Slide 3</vt:lpstr>
      <vt:lpstr>Kulturna  događanja</vt:lpstr>
      <vt:lpstr>Sjednice  Upravnog odbora </vt:lpstr>
      <vt:lpstr>Slobodne aktivnosti</vt:lpstr>
      <vt:lpstr>Kretanje  članstva  HDUL-a</vt:lpstr>
      <vt:lpstr>Planovi za  2026. godinu</vt:lpstr>
      <vt:lpstr>Slide 9</vt:lpstr>
      <vt:lpstr>Slide 10</vt:lpstr>
      <vt:lpstr>VELIKA  GORICA </vt:lpstr>
      <vt:lpstr>Slide 12</vt:lpstr>
      <vt:lpstr>DUGA RESA</vt:lpstr>
      <vt:lpstr>Slide 14</vt:lpstr>
      <vt:lpstr>ZAPREŠIĆ</vt:lpstr>
      <vt:lpstr>Slide 16</vt:lpstr>
      <vt:lpstr>Slide 17</vt:lpstr>
      <vt:lpstr>LJUBLJANA  - hrvatsko-slovenski susret</vt:lpstr>
      <vt:lpstr>Slide 19</vt:lpstr>
      <vt:lpstr>Slide 20</vt:lpstr>
      <vt:lpstr>Slide 21</vt:lpstr>
      <vt:lpstr>Slide 22</vt:lpstr>
      <vt:lpstr>SAMOBOR</vt:lpstr>
      <vt:lpstr>Slide 24</vt:lpstr>
      <vt:lpstr>Slide 25</vt:lpstr>
      <vt:lpstr>ZOO – vrt</vt:lpstr>
      <vt:lpstr>Slide 27</vt:lpstr>
      <vt:lpstr>VARAŽDIN - ŠPANCIRFEST</vt:lpstr>
      <vt:lpstr>Slide 29</vt:lpstr>
      <vt:lpstr>Slide 30</vt:lpstr>
      <vt:lpstr>KRAPINA</vt:lpstr>
      <vt:lpstr>Slide 32</vt:lpstr>
      <vt:lpstr>Slide 33</vt:lpstr>
      <vt:lpstr>KUTINA</vt:lpstr>
      <vt:lpstr>Slide 35</vt:lpstr>
      <vt:lpstr>Slide 36</vt:lpstr>
      <vt:lpstr>SLJEME</vt:lpstr>
      <vt:lpstr>Slide 38</vt:lpstr>
      <vt:lpstr>Slide 39</vt:lpstr>
      <vt:lpstr>Slide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  PREDSJEDNICE I  TAJNICE  O RADU  HDUL-a  u 2025. godini</dc:title>
  <dc:creator>Zoricic</dc:creator>
  <cp:lastModifiedBy>Zoricic</cp:lastModifiedBy>
  <cp:revision>71</cp:revision>
  <dcterms:created xsi:type="dcterms:W3CDTF">2026-01-29T20:52:02Z</dcterms:created>
  <dcterms:modified xsi:type="dcterms:W3CDTF">2026-02-04T17:31:38Z</dcterms:modified>
</cp:coreProperties>
</file>